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316" r:id="rId29"/>
    <p:sldId id="317" r:id="rId30"/>
    <p:sldId id="318" r:id="rId31"/>
    <p:sldId id="320" r:id="rId32"/>
    <p:sldId id="308" r:id="rId33"/>
    <p:sldId id="319" r:id="rId34"/>
    <p:sldId id="302" r:id="rId35"/>
    <p:sldId id="312" r:id="rId36"/>
    <p:sldId id="301" r:id="rId37"/>
    <p:sldId id="310" r:id="rId38"/>
    <p:sldId id="309" r:id="rId39"/>
    <p:sldId id="311" r:id="rId40"/>
    <p:sldId id="314" r:id="rId41"/>
    <p:sldId id="321" r:id="rId42"/>
    <p:sldId id="324" r:id="rId43"/>
    <p:sldId id="322" r:id="rId44"/>
    <p:sldId id="323" r:id="rId45"/>
    <p:sldId id="325" r:id="rId46"/>
    <p:sldId id="326" r:id="rId47"/>
    <p:sldId id="307" r:id="rId48"/>
    <p:sldId id="327" r:id="rId49"/>
    <p:sldId id="328" r:id="rId50"/>
    <p:sldId id="281" r:id="rId51"/>
  </p:sldIdLst>
  <p:sldSz cx="12193588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08057-AB40-4B24-97B6-02AF39A3643D}" type="datetimeFigureOut">
              <a:rPr lang="pt-BR" smtClean="0"/>
              <a:pPr/>
              <a:t>26/09/2018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B5671-E108-4632-BCB3-5509CABA574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5391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 hidden="1"/>
          <p:cNvSpPr/>
          <p:nvPr/>
        </p:nvSpPr>
        <p:spPr>
          <a:xfrm>
            <a:off x="2520" y="6399360"/>
            <a:ext cx="12186720" cy="45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 hidden="1"/>
          <p:cNvSpPr/>
          <p:nvPr/>
        </p:nvSpPr>
        <p:spPr>
          <a:xfrm>
            <a:off x="360" y="6332760"/>
            <a:ext cx="12186720" cy="61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m 1"/>
          <p:cNvPicPr/>
          <p:nvPr/>
        </p:nvPicPr>
        <p:blipFill>
          <a:blip r:embed="rId2"/>
          <a:srcRect l="9915" t="45249" r="48337" b="30817"/>
          <a:stretch/>
        </p:blipFill>
        <p:spPr>
          <a:xfrm>
            <a:off x="3551400" y="2608560"/>
            <a:ext cx="5085360" cy="163656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1099800" y="4455000"/>
            <a:ext cx="10055880" cy="114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1400" cy="6856560"/>
          </a:xfrm>
          <a:prstGeom prst="rect">
            <a:avLst/>
          </a:prstGeom>
          <a:ln w="9360">
            <a:noFill/>
          </a:ln>
        </p:spPr>
      </p:pic>
      <p:sp>
        <p:nvSpPr>
          <p:cNvPr id="110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Fusível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Arial"/>
                <a:ea typeface="DejaVu Sans"/>
              </a:rPr>
              <a:t>Proteção contra sobrecorrente;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Para corrrentes normais: Condutor convencional;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Correntes acima do limite: Derrete e as conexões se rompem;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12" name="Imagem 111"/>
          <p:cNvPicPr/>
          <p:nvPr/>
        </p:nvPicPr>
        <p:blipFill>
          <a:blip r:embed="rId3"/>
          <a:stretch/>
        </p:blipFill>
        <p:spPr>
          <a:xfrm>
            <a:off x="1800000" y="3672000"/>
            <a:ext cx="3607920" cy="2886120"/>
          </a:xfrm>
          <a:prstGeom prst="rect">
            <a:avLst/>
          </a:prstGeom>
          <a:ln>
            <a:noFill/>
          </a:ln>
        </p:spPr>
      </p:pic>
      <p:pic>
        <p:nvPicPr>
          <p:cNvPr id="113" name="Imagem 112"/>
          <p:cNvPicPr/>
          <p:nvPr/>
        </p:nvPicPr>
        <p:blipFill>
          <a:blip r:embed="rId4"/>
          <a:stretch/>
        </p:blipFill>
        <p:spPr>
          <a:xfrm>
            <a:off x="6152400" y="3747240"/>
            <a:ext cx="4646880" cy="2732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Resistência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Oposição à passagem de corrente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Choque entre portadores e estrutura da matéria;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Converte energia cinética dos portadores em energia térmica;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Materiais R = 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Lei de Ohm: V = RI 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Temperatura: R =                              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790" b="0" strike="noStrike" spc="-1">
                <a:solidFill>
                  <a:srgbClr val="45869E"/>
                </a:solidFill>
                <a:latin typeface="Calibri"/>
                <a:ea typeface="DejaVu Sans"/>
              </a:rPr>
              <a:t>Unidade no SI:		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(Ohms)</a:t>
            </a:r>
            <a:r>
              <a:rPr lang="pt-BR" sz="1790" b="0" strike="noStrike" spc="-1">
                <a:solidFill>
                  <a:srgbClr val="45869E"/>
                </a:solidFill>
                <a:latin typeface="Calibri"/>
                <a:ea typeface="DejaVu Sans"/>
              </a:rPr>
              <a:t>   </a:t>
            </a:r>
            <a:endParaRPr lang="pt-BR" sz="179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79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79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79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Formula 3"/>
              <p:cNvSpPr txBox="1"/>
              <p:nvPr/>
            </p:nvSpPr>
            <p:spPr>
              <a:xfrm>
                <a:off x="2934360" y="3729600"/>
                <a:ext cx="304920" cy="4456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Formula 4"/>
              <p:cNvSpPr txBox="1"/>
              <p:nvPr/>
            </p:nvSpPr>
            <p:spPr>
              <a:xfrm>
                <a:off x="3305880" y="4748040"/>
                <a:ext cx="1661400" cy="2912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pic>
        <p:nvPicPr>
          <p:cNvPr id="118" name="Imagem 117"/>
          <p:cNvPicPr/>
          <p:nvPr/>
        </p:nvPicPr>
        <p:blipFill>
          <a:blip r:embed="rId2"/>
          <a:stretch/>
        </p:blipFill>
        <p:spPr>
          <a:xfrm>
            <a:off x="2047680" y="5916240"/>
            <a:ext cx="2847600" cy="635040"/>
          </a:xfrm>
          <a:prstGeom prst="rect">
            <a:avLst/>
          </a:prstGeom>
          <a:ln>
            <a:noFill/>
          </a:ln>
        </p:spPr>
      </p:pic>
      <p:pic>
        <p:nvPicPr>
          <p:cNvPr id="119" name="Imagem 118"/>
          <p:cNvPicPr/>
          <p:nvPr/>
        </p:nvPicPr>
        <p:blipFill>
          <a:blip r:embed="rId3"/>
          <a:stretch/>
        </p:blipFill>
        <p:spPr>
          <a:xfrm>
            <a:off x="6912000" y="5184000"/>
            <a:ext cx="2782080" cy="179928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Formula 5"/>
              <p:cNvSpPr txBox="1"/>
              <p:nvPr/>
            </p:nvSpPr>
            <p:spPr>
              <a:xfrm>
                <a:off x="3063960" y="5223600"/>
                <a:ext cx="247320" cy="1756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𝛺</m:t>
                      </m:r>
                    </m:oMath>
                  </m:oMathPara>
                </a14:m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1400" cy="6856560"/>
          </a:xfrm>
          <a:prstGeom prst="rect">
            <a:avLst/>
          </a:prstGeom>
          <a:ln w="9360"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Resistor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Componente passivo com resistência definida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Não armazena energia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24" name="Imagem 123"/>
          <p:cNvPicPr/>
          <p:nvPr/>
        </p:nvPicPr>
        <p:blipFill>
          <a:blip r:embed="rId3"/>
          <a:stretch/>
        </p:blipFill>
        <p:spPr>
          <a:xfrm>
            <a:off x="7200000" y="4032000"/>
            <a:ext cx="2913840" cy="2251080"/>
          </a:xfrm>
          <a:prstGeom prst="rect">
            <a:avLst/>
          </a:prstGeom>
          <a:ln>
            <a:noFill/>
          </a:ln>
        </p:spPr>
      </p:pic>
      <p:pic>
        <p:nvPicPr>
          <p:cNvPr id="125" name="Imagem 124"/>
          <p:cNvPicPr/>
          <p:nvPr/>
        </p:nvPicPr>
        <p:blipFill>
          <a:blip r:embed="rId4"/>
          <a:stretch/>
        </p:blipFill>
        <p:spPr>
          <a:xfrm>
            <a:off x="2038680" y="3600000"/>
            <a:ext cx="2856600" cy="285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86320" y="88092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Resistor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28" name="Imagem 127"/>
          <p:cNvPicPr/>
          <p:nvPr/>
        </p:nvPicPr>
        <p:blipFill>
          <a:blip r:embed="rId2"/>
          <a:stretch/>
        </p:blipFill>
        <p:spPr>
          <a:xfrm>
            <a:off x="4241880" y="1656000"/>
            <a:ext cx="3821400" cy="5201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576000" y="102492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Associação de resistores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543680" y="1964520"/>
            <a:ext cx="356760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Série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Req = R1 + R2 + ... + Rn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131" name="Imagem 130"/>
          <p:cNvPicPr/>
          <p:nvPr/>
        </p:nvPicPr>
        <p:blipFill>
          <a:blip r:embed="rId2"/>
          <a:stretch/>
        </p:blipFill>
        <p:spPr>
          <a:xfrm>
            <a:off x="1541520" y="3598560"/>
            <a:ext cx="3713760" cy="100872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6984000" y="1823760"/>
            <a:ext cx="395928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Paralelo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133" name="Imagem 132"/>
          <p:cNvPicPr/>
          <p:nvPr/>
        </p:nvPicPr>
        <p:blipFill>
          <a:blip r:embed="rId3"/>
          <a:stretch/>
        </p:blipFill>
        <p:spPr>
          <a:xfrm>
            <a:off x="7069320" y="3066480"/>
            <a:ext cx="2865960" cy="16848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Formula 4"/>
              <p:cNvSpPr txBox="1"/>
              <p:nvPr/>
            </p:nvSpPr>
            <p:spPr>
              <a:xfrm>
                <a:off x="7220520" y="5112000"/>
                <a:ext cx="2568960" cy="5389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𝑅𝑒𝑞</m:t>
                          </m:r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...</m:t>
                          </m:r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𝑅𝑛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1400" cy="6856560"/>
          </a:xfrm>
          <a:prstGeom prst="rect">
            <a:avLst/>
          </a:prstGeom>
          <a:ln w="9360">
            <a:noFill/>
          </a:ln>
        </p:spPr>
      </p:pic>
      <p:sp>
        <p:nvSpPr>
          <p:cNvPr id="136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Circuito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Nó: Ponto do circuito em que dois ou mais terminais estejam ligados, um nó é um ponto equipotencial do circito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Ramo: Caminho entre dois nós ligado por componentes de circuito a corrente elétrica possui mesmo valor ao longo do ramo;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Malha: Caminho fechado seguido sobre ramos;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Leis de Kirchoff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Correntes: Soma das correntes que entram no nó = soma das correntes que saem do nó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Malhas: Soma dos aumentos de tensão em malha fechada = soma das quedas de tensão em malha fechada;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40" name="Imagem 139"/>
          <p:cNvPicPr/>
          <p:nvPr/>
        </p:nvPicPr>
        <p:blipFill>
          <a:blip r:embed="rId2"/>
          <a:stretch/>
        </p:blipFill>
        <p:spPr>
          <a:xfrm>
            <a:off x="3844440" y="3744000"/>
            <a:ext cx="4542480" cy="271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1400" cy="6856560"/>
          </a:xfrm>
          <a:prstGeom prst="rect">
            <a:avLst/>
          </a:prstGeom>
          <a:ln w="9360">
            <a:noFill/>
          </a:ln>
        </p:spPr>
      </p:pic>
      <p:sp>
        <p:nvSpPr>
          <p:cNvPr id="142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Capacitância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Capacidade que um material possui de gerar campo elétrico a partir de carga acumulada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C =         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Unidade no SI: Coulombs/Volts = F (Farad);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Geométrico: C = 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Formula 3"/>
              <p:cNvSpPr txBox="1"/>
              <p:nvPr/>
            </p:nvSpPr>
            <p:spPr>
              <a:xfrm>
                <a:off x="2078280" y="2944440"/>
                <a:ext cx="369000" cy="6548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pic>
        <p:nvPicPr>
          <p:cNvPr id="145" name="Imagem 144"/>
          <p:cNvPicPr/>
          <p:nvPr/>
        </p:nvPicPr>
        <p:blipFill>
          <a:blip r:embed="rId3"/>
          <a:stretch/>
        </p:blipFill>
        <p:spPr>
          <a:xfrm>
            <a:off x="4652280" y="4346640"/>
            <a:ext cx="5067360" cy="1917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Formula 4"/>
              <p:cNvSpPr txBox="1"/>
              <p:nvPr/>
            </p:nvSpPr>
            <p:spPr>
              <a:xfrm>
                <a:off x="3240000" y="4039920"/>
                <a:ext cx="563400" cy="4237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Capacitor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Elemento passivo que armazena energia na forma de campo elétrico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i(t) = C 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49" name="Imagem 148"/>
          <p:cNvPicPr/>
          <p:nvPr/>
        </p:nvPicPr>
        <p:blipFill>
          <a:blip r:embed="rId2"/>
          <a:stretch/>
        </p:blipFill>
        <p:spPr>
          <a:xfrm>
            <a:off x="6150960" y="3612960"/>
            <a:ext cx="4504320" cy="2218320"/>
          </a:xfrm>
          <a:prstGeom prst="rect">
            <a:avLst/>
          </a:prstGeom>
          <a:ln>
            <a:noFill/>
          </a:ln>
        </p:spPr>
      </p:pic>
      <p:pic>
        <p:nvPicPr>
          <p:cNvPr id="150" name="Imagem 149"/>
          <p:cNvPicPr/>
          <p:nvPr/>
        </p:nvPicPr>
        <p:blipFill>
          <a:blip r:embed="rId3"/>
          <a:stretch/>
        </p:blipFill>
        <p:spPr>
          <a:xfrm>
            <a:off x="1565640" y="3670200"/>
            <a:ext cx="4553640" cy="252108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Formula 3"/>
              <p:cNvSpPr txBox="1"/>
              <p:nvPr/>
            </p:nvSpPr>
            <p:spPr>
              <a:xfrm>
                <a:off x="2376000" y="2808000"/>
                <a:ext cx="606240" cy="5288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𝑑𝑣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Carregamento RC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Tensão inicial = 0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Tensão final = E;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Formula 3"/>
              <p:cNvSpPr txBox="1"/>
              <p:nvPr/>
            </p:nvSpPr>
            <p:spPr>
              <a:xfrm>
                <a:off x="5756040" y="3259080"/>
                <a:ext cx="718920" cy="358920"/>
              </a:xfrm>
              <a:prstGeom prst="rect">
                <a:avLst/>
              </a:prstGeom>
            </p:spPr>
            <p:txBody>
              <a:bodyPr/>
              <a:lstStyle/>
              <a:p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pic>
        <p:nvPicPr>
          <p:cNvPr id="155" name="Imagem 154"/>
          <p:cNvPicPr/>
          <p:nvPr/>
        </p:nvPicPr>
        <p:blipFill>
          <a:blip r:embed="rId2"/>
          <a:stretch/>
        </p:blipFill>
        <p:spPr>
          <a:xfrm>
            <a:off x="1800000" y="4027320"/>
            <a:ext cx="3504240" cy="1732320"/>
          </a:xfrm>
          <a:prstGeom prst="rect">
            <a:avLst/>
          </a:prstGeom>
          <a:ln>
            <a:noFill/>
          </a:ln>
        </p:spPr>
      </p:pic>
      <p:pic>
        <p:nvPicPr>
          <p:cNvPr id="156" name="Imagem 155"/>
          <p:cNvPicPr/>
          <p:nvPr/>
        </p:nvPicPr>
        <p:blipFill>
          <a:blip r:embed="rId3"/>
          <a:stretch/>
        </p:blipFill>
        <p:spPr>
          <a:xfrm>
            <a:off x="6725520" y="2232000"/>
            <a:ext cx="3210120" cy="4124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523160" y="3308040"/>
            <a:ext cx="9142200" cy="201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lang="pt-BR" sz="2000" b="1" strike="noStrike" cap="all" spc="-1">
                <a:solidFill>
                  <a:srgbClr val="45869E"/>
                </a:solidFill>
                <a:latin typeface="Calibri Light"/>
                <a:ea typeface="DejaVu Sans"/>
              </a:rPr>
              <a:t>João Paulo Santos</a:t>
            </a:r>
            <a:endParaRPr lang="pt-BR" sz="20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lang="pt-BR" sz="12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Engenheiro Eletricista</a:t>
            </a:r>
            <a:endParaRPr lang="pt-BR" sz="1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lang="pt-BR" sz="1200" b="0" strike="noStrike" cap="all" spc="-1">
                <a:solidFill>
                  <a:srgbClr val="45869E"/>
                </a:solidFill>
                <a:latin typeface="Calibri Light"/>
                <a:ea typeface="DejaVu Sans"/>
              </a:rPr>
              <a:t>S</a:t>
            </a:r>
            <a:r>
              <a:rPr lang="pt-BR" sz="12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etor</a:t>
            </a:r>
            <a:r>
              <a:rPr lang="pt-BR" sz="1200" b="0" strike="noStrike" cap="all" spc="-1">
                <a:solidFill>
                  <a:srgbClr val="45869E"/>
                </a:solidFill>
                <a:latin typeface="Calibri Light"/>
                <a:ea typeface="DejaVu Sans"/>
              </a:rPr>
              <a:t>: P</a:t>
            </a:r>
            <a:r>
              <a:rPr lang="pt-BR" sz="12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esquisa e </a:t>
            </a:r>
            <a:r>
              <a:rPr lang="pt-BR" sz="1200" b="0" strike="noStrike" cap="all" spc="-1">
                <a:solidFill>
                  <a:srgbClr val="45869E"/>
                </a:solidFill>
                <a:latin typeface="Calibri Light"/>
                <a:ea typeface="DejaVu Sans"/>
              </a:rPr>
              <a:t>D</a:t>
            </a:r>
            <a:r>
              <a:rPr lang="pt-BR" sz="12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esenvolvimento</a:t>
            </a:r>
            <a:endParaRPr lang="pt-BR" sz="1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lang="pt-BR" sz="12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j.santos@diagno.ind.br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81" name="Picture 4"/>
          <p:cNvPicPr/>
          <p:nvPr/>
        </p:nvPicPr>
        <p:blipFill>
          <a:blip r:embed="rId2"/>
          <a:stretch/>
        </p:blipFill>
        <p:spPr>
          <a:xfrm>
            <a:off x="5536800" y="1989360"/>
            <a:ext cx="1114560" cy="11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Indutância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Capacidade que um material possui de gerar fluxo magnético a partir de uma corrente passando por ele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L = 	   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Unidade no SI = Weber / Aampere = H (Henry);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Geométrico: L =  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Formula 3"/>
              <p:cNvSpPr txBox="1"/>
              <p:nvPr/>
            </p:nvSpPr>
            <p:spPr>
              <a:xfrm>
                <a:off x="1944000" y="3096000"/>
                <a:ext cx="285480" cy="3852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𝛷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pic>
        <p:nvPicPr>
          <p:cNvPr id="160" name="Imagem 159"/>
          <p:cNvPicPr/>
          <p:nvPr/>
        </p:nvPicPr>
        <p:blipFill>
          <a:blip r:embed="rId2"/>
          <a:stretch/>
        </p:blipFill>
        <p:spPr>
          <a:xfrm>
            <a:off x="6192000" y="3960360"/>
            <a:ext cx="3428280" cy="244728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Formula 4"/>
              <p:cNvSpPr txBox="1"/>
              <p:nvPr/>
            </p:nvSpPr>
            <p:spPr>
              <a:xfrm>
                <a:off x="3153600" y="3812400"/>
                <a:ext cx="734040" cy="5792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Formula 5"/>
              <p:cNvSpPr txBox="1"/>
              <p:nvPr/>
            </p:nvSpPr>
            <p:spPr>
              <a:xfrm>
                <a:off x="5756040" y="3259080"/>
                <a:ext cx="719280" cy="359280"/>
              </a:xfrm>
              <a:prstGeom prst="rect">
                <a:avLst/>
              </a:prstGeom>
            </p:spPr>
            <p:txBody>
              <a:bodyPr/>
              <a:lstStyle/>
              <a:p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Indutor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Elemento passivo que armazena energia em forma de campo magnético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v(t) = L 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Formula 3"/>
              <p:cNvSpPr txBox="1"/>
              <p:nvPr/>
            </p:nvSpPr>
            <p:spPr>
              <a:xfrm>
                <a:off x="5756040" y="3259080"/>
                <a:ext cx="719280" cy="359280"/>
              </a:xfrm>
              <a:prstGeom prst="rect">
                <a:avLst/>
              </a:prstGeom>
            </p:spPr>
            <p:txBody>
              <a:bodyPr/>
              <a:lstStyle/>
              <a:p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pic>
        <p:nvPicPr>
          <p:cNvPr id="166" name="Imagem 165"/>
          <p:cNvPicPr/>
          <p:nvPr/>
        </p:nvPicPr>
        <p:blipFill>
          <a:blip r:embed="rId2"/>
          <a:stretch/>
        </p:blipFill>
        <p:spPr>
          <a:xfrm>
            <a:off x="3626640" y="2952000"/>
            <a:ext cx="3501000" cy="339588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Formula 4"/>
              <p:cNvSpPr txBox="1"/>
              <p:nvPr/>
            </p:nvSpPr>
            <p:spPr>
              <a:xfrm>
                <a:off x="2304000" y="2749680"/>
                <a:ext cx="569520" cy="5619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𝑑𝑖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Carregamento RL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Corrente inicial = 0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Corrente final = E/R;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Formula 3"/>
              <p:cNvSpPr txBox="1"/>
              <p:nvPr/>
            </p:nvSpPr>
            <p:spPr>
              <a:xfrm>
                <a:off x="5756040" y="3259080"/>
                <a:ext cx="718920" cy="358920"/>
              </a:xfrm>
              <a:prstGeom prst="rect">
                <a:avLst/>
              </a:prstGeom>
            </p:spPr>
            <p:txBody>
              <a:bodyPr/>
              <a:lstStyle/>
              <a:p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pic>
        <p:nvPicPr>
          <p:cNvPr id="171" name="Imagem 170"/>
          <p:cNvPicPr/>
          <p:nvPr/>
        </p:nvPicPr>
        <p:blipFill>
          <a:blip r:embed="rId2"/>
          <a:stretch/>
        </p:blipFill>
        <p:spPr>
          <a:xfrm>
            <a:off x="986760" y="3888000"/>
            <a:ext cx="4412880" cy="2060640"/>
          </a:xfrm>
          <a:prstGeom prst="rect">
            <a:avLst/>
          </a:prstGeom>
          <a:ln>
            <a:noFill/>
          </a:ln>
        </p:spPr>
      </p:pic>
      <p:pic>
        <p:nvPicPr>
          <p:cNvPr id="172" name="Imagem 171"/>
          <p:cNvPicPr/>
          <p:nvPr/>
        </p:nvPicPr>
        <p:blipFill>
          <a:blip r:embed="rId3"/>
          <a:stretch/>
        </p:blipFill>
        <p:spPr>
          <a:xfrm>
            <a:off x="5541120" y="3528000"/>
            <a:ext cx="4466520" cy="256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0320" cy="6856560"/>
          </a:xfrm>
          <a:prstGeom prst="rect">
            <a:avLst/>
          </a:prstGeom>
          <a:ln w="9360"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Diodo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Semicondutor;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Conduz num sentido, bloqueia no outro;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Vd ~ 0.7V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76" name="Imagem 175"/>
          <p:cNvPicPr/>
          <p:nvPr/>
        </p:nvPicPr>
        <p:blipFill>
          <a:blip r:embed="rId3"/>
          <a:stretch/>
        </p:blipFill>
        <p:spPr>
          <a:xfrm>
            <a:off x="7194960" y="3816000"/>
            <a:ext cx="2381040" cy="1914120"/>
          </a:xfrm>
          <a:prstGeom prst="rect">
            <a:avLst/>
          </a:prstGeom>
          <a:ln>
            <a:noFill/>
          </a:ln>
        </p:spPr>
      </p:pic>
      <p:pic>
        <p:nvPicPr>
          <p:cNvPr id="177" name="Imagem 176"/>
          <p:cNvPicPr/>
          <p:nvPr/>
        </p:nvPicPr>
        <p:blipFill>
          <a:blip r:embed="rId4"/>
          <a:stretch/>
        </p:blipFill>
        <p:spPr>
          <a:xfrm>
            <a:off x="2664000" y="3384000"/>
            <a:ext cx="2952000" cy="295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0320" cy="6856560"/>
          </a:xfrm>
          <a:prstGeom prst="rect">
            <a:avLst/>
          </a:prstGeom>
          <a:ln w="9360">
            <a:noFill/>
          </a:ln>
        </p:spPr>
      </p:pic>
      <p:sp>
        <p:nvSpPr>
          <p:cNvPr id="179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LED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Diodo emissor de luz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Vd ~ 1.6 -&gt;3.3 V 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81" name="Imagem 180"/>
          <p:cNvPicPr/>
          <p:nvPr/>
        </p:nvPicPr>
        <p:blipFill>
          <a:blip r:embed="rId3"/>
          <a:stretch/>
        </p:blipFill>
        <p:spPr>
          <a:xfrm>
            <a:off x="2105640" y="3037680"/>
            <a:ext cx="3582360" cy="3582360"/>
          </a:xfrm>
          <a:prstGeom prst="rect">
            <a:avLst/>
          </a:prstGeom>
          <a:ln>
            <a:noFill/>
          </a:ln>
        </p:spPr>
      </p:pic>
      <p:pic>
        <p:nvPicPr>
          <p:cNvPr id="182" name="Imagem 181"/>
          <p:cNvPicPr/>
          <p:nvPr/>
        </p:nvPicPr>
        <p:blipFill>
          <a:blip r:embed="rId4"/>
          <a:stretch/>
        </p:blipFill>
        <p:spPr>
          <a:xfrm>
            <a:off x="5400720" y="3068280"/>
            <a:ext cx="5183280" cy="384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0320" cy="6856560"/>
          </a:xfrm>
          <a:prstGeom prst="rect">
            <a:avLst/>
          </a:prstGeom>
          <a:ln w="9360">
            <a:noFill/>
          </a:ln>
        </p:spPr>
      </p:pic>
      <p:sp>
        <p:nvSpPr>
          <p:cNvPr id="184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Transistor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Controle da corrente através de uma tensão;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86" name="Imagem 185"/>
          <p:cNvPicPr/>
          <p:nvPr/>
        </p:nvPicPr>
        <p:blipFill>
          <a:blip r:embed="rId3"/>
          <a:stretch/>
        </p:blipFill>
        <p:spPr>
          <a:xfrm>
            <a:off x="2144160" y="3510720"/>
            <a:ext cx="4047840" cy="3257280"/>
          </a:xfrm>
          <a:prstGeom prst="rect">
            <a:avLst/>
          </a:prstGeom>
          <a:ln>
            <a:noFill/>
          </a:ln>
        </p:spPr>
      </p:pic>
      <p:pic>
        <p:nvPicPr>
          <p:cNvPr id="187" name="Imagem 186"/>
          <p:cNvPicPr/>
          <p:nvPr/>
        </p:nvPicPr>
        <p:blipFill>
          <a:blip r:embed="rId4"/>
          <a:stretch/>
        </p:blipFill>
        <p:spPr>
          <a:xfrm>
            <a:off x="7560000" y="4392000"/>
            <a:ext cx="3429360" cy="2304000"/>
          </a:xfrm>
          <a:prstGeom prst="rect">
            <a:avLst/>
          </a:prstGeom>
          <a:ln>
            <a:noFill/>
          </a:ln>
        </p:spPr>
      </p:pic>
      <p:pic>
        <p:nvPicPr>
          <p:cNvPr id="188" name="Imagem 187"/>
          <p:cNvPicPr/>
          <p:nvPr/>
        </p:nvPicPr>
        <p:blipFill>
          <a:blip r:embed="rId5"/>
          <a:stretch/>
        </p:blipFill>
        <p:spPr>
          <a:xfrm>
            <a:off x="7632000" y="1964520"/>
            <a:ext cx="2648880" cy="200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1"/>
            <a:ext cx="12192000" cy="685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8887" y="1066782"/>
            <a:ext cx="10515600" cy="849086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  <a:cs typeface="Arial" panose="020B0604020202020204" pitchFamily="34" charset="0"/>
              </a:rPr>
              <a:t>Multímetro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88887" y="1915869"/>
            <a:ext cx="10252589" cy="4334012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pt-BR" sz="2400" dirty="0">
                <a:solidFill>
                  <a:srgbClr val="45869E"/>
                </a:solidFill>
                <a:latin typeface="+mj-lt"/>
                <a:cs typeface="Arial" panose="020B0604020202020204" pitchFamily="34" charset="0"/>
              </a:rPr>
              <a:t>É um instrumento de teste portátil, compacto e operado por bateria. Possui as seguintes características de medida para aplicações em serviços em campo, laboratórios, reparos residenciais ou em testes e manutenção: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pt-BR" sz="2400" dirty="0">
              <a:solidFill>
                <a:srgbClr val="45869E"/>
              </a:solidFill>
              <a:latin typeface="+mj-lt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pt-BR" sz="1800" dirty="0">
                <a:solidFill>
                  <a:srgbClr val="45869E"/>
                </a:solidFill>
                <a:cs typeface="Arial" panose="020B0604020202020204" pitchFamily="34" charset="0"/>
              </a:rPr>
              <a:t>Voltímetro - Tensão DC e AC</a:t>
            </a:r>
          </a:p>
          <a:p>
            <a:pPr algn="just">
              <a:lnSpc>
                <a:spcPct val="100000"/>
              </a:lnSpc>
            </a:pPr>
            <a:r>
              <a:rPr lang="pt-BR" sz="1800" dirty="0">
                <a:solidFill>
                  <a:srgbClr val="45869E"/>
                </a:solidFill>
                <a:cs typeface="Arial" panose="020B0604020202020204" pitchFamily="34" charset="0"/>
              </a:rPr>
              <a:t>Amperímetro - Corrente DC e AC</a:t>
            </a:r>
          </a:p>
          <a:p>
            <a:pPr algn="just">
              <a:lnSpc>
                <a:spcPct val="100000"/>
              </a:lnSpc>
            </a:pPr>
            <a:r>
              <a:rPr lang="pt-BR" sz="1800" dirty="0">
                <a:solidFill>
                  <a:srgbClr val="45869E"/>
                </a:solidFill>
                <a:cs typeface="Arial" panose="020B0604020202020204" pitchFamily="34" charset="0"/>
              </a:rPr>
              <a:t>Ohmímetro - Resistência</a:t>
            </a:r>
          </a:p>
          <a:p>
            <a:pPr algn="just">
              <a:lnSpc>
                <a:spcPct val="100000"/>
              </a:lnSpc>
            </a:pPr>
            <a:r>
              <a:rPr lang="pt-BR" sz="1800" dirty="0">
                <a:solidFill>
                  <a:srgbClr val="45869E"/>
                </a:solidFill>
                <a:cs typeface="Arial" panose="020B0604020202020204" pitchFamily="34" charset="0"/>
              </a:rPr>
              <a:t>Capacímetro - Capacitância</a:t>
            </a:r>
          </a:p>
          <a:p>
            <a:pPr algn="just">
              <a:lnSpc>
                <a:spcPct val="100000"/>
              </a:lnSpc>
            </a:pPr>
            <a:r>
              <a:rPr lang="pt-BR" sz="1800" dirty="0">
                <a:solidFill>
                  <a:srgbClr val="45869E"/>
                </a:solidFill>
                <a:cs typeface="Arial" panose="020B0604020202020204" pitchFamily="34" charset="0"/>
              </a:rPr>
              <a:t>Teste de Diodo</a:t>
            </a:r>
          </a:p>
          <a:p>
            <a:pPr algn="just">
              <a:lnSpc>
                <a:spcPct val="100000"/>
              </a:lnSpc>
            </a:pPr>
            <a:r>
              <a:rPr lang="pt-BR" sz="1800" dirty="0">
                <a:solidFill>
                  <a:srgbClr val="45869E"/>
                </a:solidFill>
                <a:cs typeface="Arial" panose="020B0604020202020204" pitchFamily="34" charset="0"/>
              </a:rPr>
              <a:t>Teste de Continuidade</a:t>
            </a:r>
          </a:p>
          <a:p>
            <a:pPr algn="just">
              <a:lnSpc>
                <a:spcPct val="100000"/>
              </a:lnSpc>
            </a:pPr>
            <a:r>
              <a:rPr lang="pt-BR" sz="1800" dirty="0">
                <a:solidFill>
                  <a:srgbClr val="45869E"/>
                </a:solidFill>
                <a:cs typeface="Arial" panose="020B0604020202020204" pitchFamily="34" charset="0"/>
              </a:rPr>
              <a:t>Temperatura</a:t>
            </a:r>
          </a:p>
          <a:p>
            <a:pPr algn="just">
              <a:lnSpc>
                <a:spcPct val="100000"/>
              </a:lnSpc>
            </a:pPr>
            <a:r>
              <a:rPr lang="pt-BR" sz="1800" dirty="0">
                <a:solidFill>
                  <a:srgbClr val="45869E"/>
                </a:solidFill>
                <a:cs typeface="Arial" panose="020B0604020202020204" pitchFamily="34" charset="0"/>
              </a:rPr>
              <a:t>Frequência</a:t>
            </a:r>
          </a:p>
          <a:p>
            <a:pPr algn="just">
              <a:lnSpc>
                <a:spcPct val="100000"/>
              </a:lnSpc>
            </a:pPr>
            <a:r>
              <a:rPr lang="pt-BR" sz="1800" dirty="0">
                <a:solidFill>
                  <a:srgbClr val="45869E"/>
                </a:solidFill>
                <a:cs typeface="Arial" panose="020B0604020202020204" pitchFamily="34" charset="0"/>
              </a:rPr>
              <a:t>Teste de </a:t>
            </a:r>
            <a:r>
              <a:rPr lang="pt-BR" sz="1800" dirty="0" err="1">
                <a:solidFill>
                  <a:srgbClr val="45869E"/>
                </a:solidFill>
                <a:cs typeface="Arial" panose="020B0604020202020204" pitchFamily="34" charset="0"/>
              </a:rPr>
              <a:t>hFE</a:t>
            </a:r>
            <a:r>
              <a:rPr lang="pt-BR" sz="1800" dirty="0">
                <a:solidFill>
                  <a:srgbClr val="45869E"/>
                </a:solidFill>
                <a:cs typeface="Arial" panose="020B0604020202020204" pitchFamily="34" charset="0"/>
              </a:rPr>
              <a:t> de Transistor</a:t>
            </a:r>
          </a:p>
          <a:p>
            <a:pPr algn="just">
              <a:lnSpc>
                <a:spcPct val="150000"/>
              </a:lnSpc>
            </a:pPr>
            <a:endParaRPr lang="pt-BR" sz="2100" dirty="0">
              <a:latin typeface="+mj-lt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pt-BR" sz="21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918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3853" y="-2"/>
            <a:ext cx="12192000" cy="685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8887" y="1066782"/>
            <a:ext cx="10515600" cy="849086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  <a:cs typeface="Arial" panose="020B0604020202020204" pitchFamily="34" charset="0"/>
              </a:rPr>
              <a:t>Multímetro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88887" y="1915868"/>
            <a:ext cx="10515600" cy="1191316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pt-BR" sz="1800" dirty="0">
                <a:solidFill>
                  <a:srgbClr val="45869E"/>
                </a:solidFill>
                <a:cs typeface="Arial" panose="020B0604020202020204" pitchFamily="34" charset="0"/>
              </a:rPr>
              <a:t> </a:t>
            </a:r>
            <a:r>
              <a:rPr lang="pt-BR" sz="2000" dirty="0">
                <a:solidFill>
                  <a:srgbClr val="45869E"/>
                </a:solidFill>
                <a:cs typeface="Arial" panose="020B0604020202020204" pitchFamily="34" charset="0"/>
              </a:rPr>
              <a:t>Ele pode ser apresentado de duas categorias, digital e analógica. Tais categorias fazem referência a forma de medição, sendo o digital através de um processamento da tensão entre os seus dois pinos e o analógico o uso desta tensão para mover um ponteiro.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21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D01784-DEF7-4AAE-9ACE-9F4AB22C7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008" y="2903401"/>
            <a:ext cx="2363780" cy="348346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D8C9C25-B6EC-440E-A5A7-0C4EE55CB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689" y="2903401"/>
            <a:ext cx="1767858" cy="348346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2E95873-879D-4115-8DC6-98E7792CD3B4}"/>
              </a:ext>
            </a:extLst>
          </p:cNvPr>
          <p:cNvSpPr txBox="1"/>
          <p:nvPr/>
        </p:nvSpPr>
        <p:spPr>
          <a:xfrm>
            <a:off x="2518027" y="6386866"/>
            <a:ext cx="20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Modelo Analógico</a:t>
            </a:r>
            <a:endParaRPr lang="en-US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ED3CC17-1537-4374-9D20-3CD03C9F9D54}"/>
              </a:ext>
            </a:extLst>
          </p:cNvPr>
          <p:cNvSpPr txBox="1"/>
          <p:nvPr/>
        </p:nvSpPr>
        <p:spPr>
          <a:xfrm>
            <a:off x="8577315" y="638686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Modelo Digital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76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1"/>
            <a:ext cx="12192000" cy="685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8887" y="1066782"/>
            <a:ext cx="10515600" cy="849086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  <a:cs typeface="Arial" panose="020B0604020202020204" pitchFamily="34" charset="0"/>
              </a:rPr>
              <a:t>Multímetro - Precisão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88887" y="1915869"/>
            <a:ext cx="10146057" cy="433401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pt-BR" sz="24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É o maior erro permissível que irá ocorrer sob condições de operação específicas. Em outras palavras, é uma indicação da proximidade entre a medição exibida pelo multímetro e o valor real do sinal medido.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24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A precisão de um multímetro é normalmente expressa como uma percentagem da leitura. Uma precisão de 1% da leitura significa que para o valor exibido de 100,0V, o valor real da tensão pode estar em qualquer lugar entre 99,0V e 101,0V.</a:t>
            </a:r>
          </a:p>
        </p:txBody>
      </p:sp>
    </p:spTree>
    <p:extLst>
      <p:ext uri="{BB962C8B-B14F-4D97-AF65-F5344CB8AC3E}">
        <p14:creationId xmlns:p14="http://schemas.microsoft.com/office/powerpoint/2010/main" val="1281153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1"/>
            <a:ext cx="12192000" cy="685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8887" y="1066782"/>
            <a:ext cx="10515600" cy="849086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  <a:cs typeface="Arial" panose="020B0604020202020204" pitchFamily="34" charset="0"/>
              </a:rPr>
              <a:t>Multímetro - Precisão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88888" y="1915869"/>
            <a:ext cx="10110546" cy="433401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pt-BR" sz="24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Especificações podem incluir também um range de dígitos adicionado às especificações básicas de precisão. Isso indica em quantas unidades o dígito da extremidade direita pode variar. Desse modo, a precisão do exemplo anterior poderia ser indicada como ±(1% +2D). Então, para a exibição de uma leitura de 100,0V, a tensão real estaria entre 98,8V e 101,2V.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24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A precisão típica de um multímetro está entre ±(0,7% +1D) e ±(0,1% +1D) da leitura.</a:t>
            </a:r>
            <a:endParaRPr lang="pt-BR" sz="2400" dirty="0">
              <a:latin typeface="Arial (corpo)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pt-BR" sz="21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651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Carga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84" name="Imagem 83"/>
          <p:cNvPicPr/>
          <p:nvPr/>
        </p:nvPicPr>
        <p:blipFill>
          <a:blip r:embed="rId3"/>
          <a:stretch/>
        </p:blipFill>
        <p:spPr>
          <a:xfrm>
            <a:off x="1008000" y="3028320"/>
            <a:ext cx="2666160" cy="1722960"/>
          </a:xfrm>
          <a:prstGeom prst="rect">
            <a:avLst/>
          </a:prstGeom>
          <a:ln>
            <a:noFill/>
          </a:ln>
        </p:spPr>
      </p:pic>
      <p:sp>
        <p:nvSpPr>
          <p:cNvPr id="85" name="CustomShape 3"/>
          <p:cNvSpPr/>
          <p:nvPr/>
        </p:nvSpPr>
        <p:spPr>
          <a:xfrm rot="48000">
            <a:off x="4516560" y="2568240"/>
            <a:ext cx="7128720" cy="242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4319640" y="2014920"/>
            <a:ext cx="6550560" cy="381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Positiva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Negativa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Unidade no SI = C (Coulomb)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Campo elétrico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87" name="Imagem 86"/>
          <p:cNvPicPr/>
          <p:nvPr/>
        </p:nvPicPr>
        <p:blipFill>
          <a:blip r:embed="rId4"/>
          <a:stretch/>
        </p:blipFill>
        <p:spPr>
          <a:xfrm>
            <a:off x="4515840" y="4104000"/>
            <a:ext cx="1675440" cy="227880"/>
          </a:xfrm>
          <a:prstGeom prst="rect">
            <a:avLst/>
          </a:prstGeom>
          <a:ln>
            <a:noFill/>
          </a:ln>
        </p:spPr>
      </p:pic>
      <p:pic>
        <p:nvPicPr>
          <p:cNvPr id="88" name="Imagem 87"/>
          <p:cNvPicPr/>
          <p:nvPr/>
        </p:nvPicPr>
        <p:blipFill>
          <a:blip r:embed="rId5"/>
          <a:stretch/>
        </p:blipFill>
        <p:spPr>
          <a:xfrm>
            <a:off x="8208000" y="3036960"/>
            <a:ext cx="2094480" cy="157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1"/>
            <a:ext cx="12192000" cy="685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8887" y="1066782"/>
            <a:ext cx="10515600" cy="849086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  <a:cs typeface="Arial" panose="020B0604020202020204" pitchFamily="34" charset="0"/>
              </a:rPr>
              <a:t>Multímetro - Precisão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3DDCC0A-0B44-44A2-B757-6159E6344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42357" y="1916113"/>
            <a:ext cx="7004074" cy="433387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10692A0-0FFC-44B9-A239-51D75006E479}"/>
              </a:ext>
            </a:extLst>
          </p:cNvPr>
          <p:cNvSpPr txBox="1"/>
          <p:nvPr/>
        </p:nvSpPr>
        <p:spPr>
          <a:xfrm>
            <a:off x="3813009" y="6184663"/>
            <a:ext cx="426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Exemplo – Multímetro Minipa ET-2042C</a:t>
            </a:r>
          </a:p>
        </p:txBody>
      </p:sp>
    </p:spTree>
    <p:extLst>
      <p:ext uri="{BB962C8B-B14F-4D97-AF65-F5344CB8AC3E}">
        <p14:creationId xmlns:p14="http://schemas.microsoft.com/office/powerpoint/2010/main" val="3018203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1"/>
            <a:ext cx="12192000" cy="685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8887" y="1066782"/>
            <a:ext cx="10515600" cy="849086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  <a:cs typeface="Arial" panose="020B0604020202020204" pitchFamily="34" charset="0"/>
              </a:rPr>
              <a:t>Multímetro – Impedância de Entrada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68200" y="1915868"/>
            <a:ext cx="9286612" cy="46577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pt-BR" sz="24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Todos os multímetros digitais possuem  uma bateria para os alimentar e não usam praticamente nenhuma tensão ou corrente do circuito em teste.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24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Isto significa que, nas escalas de tensão DC (corrente contínua) têm uma resistência muito alta (impedância de entrada), de 1MΩ ou mais, normalmente 10MΩ. O que diminui as chances de ​​afetar o circuito em teste.</a:t>
            </a:r>
          </a:p>
        </p:txBody>
      </p:sp>
    </p:spTree>
    <p:extLst>
      <p:ext uri="{BB962C8B-B14F-4D97-AF65-F5344CB8AC3E}">
        <p14:creationId xmlns:p14="http://schemas.microsoft.com/office/powerpoint/2010/main" val="4094489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1"/>
            <a:ext cx="12192000" cy="685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8887" y="1066782"/>
            <a:ext cx="10515600" cy="849086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  <a:cs typeface="Arial" panose="020B0604020202020204" pitchFamily="34" charset="0"/>
              </a:rPr>
              <a:t>Multímetro – Escalas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88887" y="1915868"/>
            <a:ext cx="10004014" cy="462697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Escalas típicas para multímetros digitais: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(Os valores indicados são os de leitura máxima em cada escala)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DC (Tensão): 200 </a:t>
            </a:r>
            <a:r>
              <a:rPr lang="pt-BR" sz="2000" dirty="0" err="1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mV</a:t>
            </a: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, 2000 </a:t>
            </a:r>
            <a:r>
              <a:rPr lang="pt-BR" sz="2000" dirty="0" err="1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mV</a:t>
            </a: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, 20 V, 200 V, 600 V.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AC (Tensão): 200 V, 600 V.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DC (Corrente): 200 µA, 2000 µA, 20 </a:t>
            </a:r>
            <a:r>
              <a:rPr lang="pt-BR" sz="2000" dirty="0" err="1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mA</a:t>
            </a: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, 200 </a:t>
            </a:r>
            <a:r>
              <a:rPr lang="pt-BR" sz="2000" dirty="0" err="1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mA</a:t>
            </a: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, 10A*.</a:t>
            </a:r>
          </a:p>
          <a:p>
            <a:pPr algn="just">
              <a:lnSpc>
                <a:spcPct val="100000"/>
              </a:lnSpc>
            </a:pP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AC (Corrente): 200 µA, 2000 µA, 20 </a:t>
            </a:r>
            <a:r>
              <a:rPr lang="pt-BR" sz="2000" dirty="0" err="1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mA</a:t>
            </a: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, 200 </a:t>
            </a:r>
            <a:r>
              <a:rPr lang="pt-BR" sz="2000" dirty="0" err="1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mA</a:t>
            </a: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, 10A*.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Resistência: 200 ohm, 2000 ohm, 20 </a:t>
            </a:r>
            <a:r>
              <a:rPr lang="pt-BR" sz="2000" dirty="0" err="1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kohm</a:t>
            </a: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, 200 </a:t>
            </a:r>
            <a:r>
              <a:rPr lang="pt-BR" sz="2000" dirty="0" err="1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kohm</a:t>
            </a: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, 2000 </a:t>
            </a:r>
            <a:r>
              <a:rPr lang="pt-BR" sz="2000" dirty="0" err="1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kohm</a:t>
            </a:r>
            <a:endParaRPr lang="pt-BR" sz="2000" dirty="0">
              <a:solidFill>
                <a:srgbClr val="45869E"/>
              </a:solidFill>
              <a:latin typeface="Arial (corpo)"/>
              <a:cs typeface="Arial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* A escala de 10A tem geralmente uma ligação independente.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Alguns multímetros digitais possuem uma escala específica de teste para diodo uma vez que a escala de resistência não pode ser usado para testar diodos e outros semicondutores. Nestes casos também é uma escala usada para o teste de continuidade.</a:t>
            </a:r>
            <a:endParaRPr lang="pt-BR" sz="2000" dirty="0">
              <a:latin typeface="Arial (corpo)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546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Voltímetro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098076" y="2128122"/>
            <a:ext cx="10058399" cy="402336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Medida a ser realizada com o circuito ligado, cuidando para não fechar contato das pontas de prova com o circuito elétrico ou terminais na vizinhança do circuito a ser de fato medido.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Observar se a tensão a ser medida está na escala correta, se AC (corrente alternada) ou DC (corrente contínua).</a:t>
            </a:r>
          </a:p>
        </p:txBody>
      </p:sp>
    </p:spTree>
    <p:extLst>
      <p:ext uri="{BB962C8B-B14F-4D97-AF65-F5344CB8AC3E}">
        <p14:creationId xmlns:p14="http://schemas.microsoft.com/office/powerpoint/2010/main" val="129943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Voltímetro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C9AFFA-F4DD-4818-9D87-CC76ABA8B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14" y="1894141"/>
            <a:ext cx="6639852" cy="4210638"/>
          </a:xfrm>
          <a:prstGeom prst="rect">
            <a:avLst/>
          </a:prstGeom>
        </p:spPr>
      </p:pic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E981367D-A1CB-4828-A9DF-5B5A86662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6966" y="1894141"/>
            <a:ext cx="2461333" cy="3831956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(1) Evitar. Se a amplitude de tensão não for conhecida, utilize a maior faixa e então reduza até obter a resolução desejada.</a:t>
            </a:r>
          </a:p>
        </p:txBody>
      </p:sp>
    </p:spTree>
    <p:extLst>
      <p:ext uri="{BB962C8B-B14F-4D97-AF65-F5344CB8AC3E}">
        <p14:creationId xmlns:p14="http://schemas.microsoft.com/office/powerpoint/2010/main" val="3078848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Amperímetro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098076" y="2128122"/>
            <a:ext cx="10058399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Como a corrente elétrica passa através dos condutores e dispositivos ligados a eles, para aferir a corrente que passa por alguma região de algum circuito, deve-se colocar o amperímetro em série com esta, sendo necessário abrir o circuito no local da medição.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Por isso, para as medições serem precisas, é necessário que o amperímetro tenha uma resistência interna muito pequena comparada à do circuito.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Multímetro possui bornes dedicados a essa medição.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9867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Amperímetro</a:t>
            </a:r>
          </a:p>
        </p:txBody>
      </p:sp>
      <p:pic>
        <p:nvPicPr>
          <p:cNvPr id="3074" name="Picture 2" descr="Funcionamento AmperÃ­metro">
            <a:extLst>
              <a:ext uri="{FF2B5EF4-FFF2-40B4-BE49-F238E27FC236}">
                <a16:creationId xmlns:a16="http://schemas.microsoft.com/office/drawing/2014/main" id="{79077582-6FE4-4353-A398-6479378B8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593" y="1901593"/>
            <a:ext cx="4724400" cy="401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763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8747" y="1027943"/>
            <a:ext cx="10058400" cy="823740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Ohmímetro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98747" y="1851684"/>
            <a:ext cx="9947420" cy="4061013"/>
          </a:xfrm>
        </p:spPr>
        <p:txBody>
          <a:bodyPr>
            <a:normAutofit/>
          </a:bodyPr>
          <a:lstStyle/>
          <a:p>
            <a:pPr algn="just"/>
            <a:r>
              <a:rPr lang="pt-BR" dirty="0">
                <a:solidFill>
                  <a:srgbClr val="45869E"/>
                </a:solidFill>
              </a:rPr>
              <a:t>Medidas de resistência devem ser feitas com o circuito do componente a ser medido desligado - de outro modo, o circuito ou o multímetro podem ser danificados e a medição ser incorreta.</a:t>
            </a:r>
          </a:p>
          <a:p>
            <a:pPr algn="just"/>
            <a:r>
              <a:rPr lang="pt-BR" dirty="0">
                <a:solidFill>
                  <a:srgbClr val="45869E"/>
                </a:solidFill>
              </a:rPr>
              <a:t>É recomendável retirar o componente para obter uma medição confiável.</a:t>
            </a:r>
          </a:p>
          <a:p>
            <a:pPr algn="just"/>
            <a:r>
              <a:rPr lang="pt-BR" dirty="0">
                <a:solidFill>
                  <a:srgbClr val="45869E"/>
                </a:solidFill>
              </a:rPr>
              <a:t>Para escalas de </a:t>
            </a:r>
            <a:r>
              <a:rPr lang="pt-BR" dirty="0" err="1">
                <a:solidFill>
                  <a:srgbClr val="45869E"/>
                </a:solidFill>
              </a:rPr>
              <a:t>mega</a:t>
            </a:r>
            <a:r>
              <a:rPr lang="pt-BR" dirty="0">
                <a:solidFill>
                  <a:srgbClr val="45869E"/>
                </a:solidFill>
              </a:rPr>
              <a:t> Ohms, deve se evitar de tocar com os dedos nos terminas do componente e na parte não isolada das pontas de prova, pois irá interferir na medição.</a:t>
            </a:r>
          </a:p>
        </p:txBody>
      </p:sp>
    </p:spTree>
    <p:extLst>
      <p:ext uri="{BB962C8B-B14F-4D97-AF65-F5344CB8AC3E}">
        <p14:creationId xmlns:p14="http://schemas.microsoft.com/office/powerpoint/2010/main" val="1564793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8747" y="1027943"/>
            <a:ext cx="10058400" cy="823740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Ohmímetro</a:t>
            </a:r>
          </a:p>
        </p:txBody>
      </p:sp>
      <p:pic>
        <p:nvPicPr>
          <p:cNvPr id="4098" name="Picture 2" descr="Funcionamento OhmÃ­metro">
            <a:extLst>
              <a:ext uri="{FF2B5EF4-FFF2-40B4-BE49-F238E27FC236}">
                <a16:creationId xmlns:a16="http://schemas.microsoft.com/office/drawing/2014/main" id="{7B5CDF9D-BE89-446C-9722-DF97CFECA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690" y="1851684"/>
            <a:ext cx="4202206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360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Capacímetro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098076" y="2128122"/>
            <a:ext cx="10058399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É utilizado para medir a capacitância de capacitores.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Deve-se retirar o componente do circuito para se realizar a medição.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Geralmente o multímetro possui bornes dedicados para esta medição.</a:t>
            </a:r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3961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Tensão Elétrica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62560" y="2160000"/>
            <a:ext cx="5976720" cy="446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Capacidade que um ponto no espaço possui de atrair ou repelir cargas; 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A unidade no SI é J/C = V (volt) 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1V : Esse ponto no espaço pode dotar de 1 J a mais do que a referência cada 1 C presente nele.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91" name="Imagem 90"/>
          <p:cNvPicPr/>
          <p:nvPr/>
        </p:nvPicPr>
        <p:blipFill>
          <a:blip r:embed="rId3"/>
          <a:stretch/>
        </p:blipFill>
        <p:spPr>
          <a:xfrm>
            <a:off x="6994440" y="2689560"/>
            <a:ext cx="4092840" cy="249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Teste do diodo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098077" y="2128122"/>
            <a:ext cx="9883602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Teste específico pois não possui o comportamento linear igual ao de um resistor, por se tratar de componente semicondutor.</a:t>
            </a:r>
          </a:p>
          <a:p>
            <a:pPr algn="just"/>
            <a:r>
              <a:rPr lang="pt-BR" dirty="0">
                <a:solidFill>
                  <a:srgbClr val="45869E"/>
                </a:solidFill>
              </a:rPr>
              <a:t>Deve ser realizado com o circuito do componente a ser medido desligado - de outro modo, o circuito ou o multímetro podem ser danificados e a medição ser incorreta.</a:t>
            </a:r>
          </a:p>
          <a:p>
            <a:pPr algn="just"/>
            <a:r>
              <a:rPr lang="pt-BR" dirty="0">
                <a:solidFill>
                  <a:srgbClr val="45869E"/>
                </a:solidFill>
              </a:rPr>
              <a:t>É recomendável retirar o componente para obter uma medição confiável.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45869E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21161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Teste do diodo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098077" y="2128122"/>
            <a:ext cx="9883602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Deve se observar as posições de Anodo (positivo) e Catodo (negativo) do diodo no teste.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O valor exibido na tela é exatamente a queda de tensão que o diodo impõe ao circuito, geralmente 0,700 v.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Para LEDs o valor exibido na tela é maior (</a:t>
            </a:r>
            <a:r>
              <a:rPr lang="pt-BR" dirty="0" err="1">
                <a:solidFill>
                  <a:srgbClr val="45869E"/>
                </a:solidFill>
              </a:rPr>
              <a:t>ex</a:t>
            </a:r>
            <a:r>
              <a:rPr lang="pt-BR" dirty="0">
                <a:solidFill>
                  <a:srgbClr val="45869E"/>
                </a:solidFill>
              </a:rPr>
              <a:t>: LED vermelho é de 2 v) e dependendo da cor do LED, o mesmo poderá acender durante o teste.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45869E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698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Teste do diodo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098076" y="2128122"/>
            <a:ext cx="10058399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45869E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ADFB29-753D-4C6F-AC80-17CF28C53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286" y="2128122"/>
            <a:ext cx="28479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3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Teste de continuidade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098076" y="2128122"/>
            <a:ext cx="10058399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Verifica rapidamente se o circuito está contínuo (não está aberto) e é comum multímetro emitir um sinal sonoro nessa situação.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Útil em casos de suspeita de curto circuito ou fio rompido.</a:t>
            </a:r>
          </a:p>
          <a:p>
            <a:pPr algn="just"/>
            <a:r>
              <a:rPr lang="pt-BR" dirty="0">
                <a:solidFill>
                  <a:srgbClr val="45869E"/>
                </a:solidFill>
              </a:rPr>
              <a:t>Deve ser realizado com o circuito desligado - de outro modo, o circuito ou o multímetro podem ser danificados e a medição incorreta.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3930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Teste de Temperatura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098076" y="2128122"/>
            <a:ext cx="10058399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É necessário a ponta de prova com termopar.</a:t>
            </a:r>
          </a:p>
          <a:p>
            <a:pPr algn="just"/>
            <a:r>
              <a:rPr lang="pt-BR" dirty="0">
                <a:solidFill>
                  <a:srgbClr val="45869E"/>
                </a:solidFill>
              </a:rPr>
              <a:t>Geralmente o multímetro possui bornes dedicados para esta medição.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Deve se aproximar o termopar do objeto que se deseja medir a temperatura.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45869E"/>
              </a:solidFill>
            </a:endParaRPr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601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Teste de Temperatura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098076" y="2128122"/>
            <a:ext cx="10058399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45869E"/>
              </a:solidFill>
            </a:endParaRPr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2050" name="Picture 2" descr="Resultado de imagem para termopar tipo k multimetro">
            <a:extLst>
              <a:ext uri="{FF2B5EF4-FFF2-40B4-BE49-F238E27FC236}">
                <a16:creationId xmlns:a16="http://schemas.microsoft.com/office/drawing/2014/main" id="{BD2E5026-3391-479E-9748-215076416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221" y="2128122"/>
            <a:ext cx="3431143" cy="315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489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Frequencímetro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098076" y="2128122"/>
            <a:ext cx="10058399" cy="402336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 O frequencímetro é utilizado para medição da frequência de um sinal periódico. A unidade de medida utilizada é o hertz (símbolo Hz). Um frequencímetro possui um mostrador digital, informando a frequência medida em Hz, kHz, MHz, conforme a escala utilizada.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1042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Teste de </a:t>
            </a:r>
            <a:r>
              <a:rPr lang="pt-BR" sz="4000" b="1" dirty="0" err="1">
                <a:solidFill>
                  <a:srgbClr val="45869E"/>
                </a:solidFill>
              </a:rPr>
              <a:t>hFE</a:t>
            </a:r>
            <a:r>
              <a:rPr lang="pt-BR" sz="4000" b="1" dirty="0">
                <a:solidFill>
                  <a:srgbClr val="45869E"/>
                </a:solidFill>
              </a:rPr>
              <a:t> de Transistor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098076" y="2128122"/>
            <a:ext cx="10058399" cy="4023360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>
                <a:solidFill>
                  <a:srgbClr val="45869E"/>
                </a:solidFill>
              </a:rPr>
              <a:t>O parâmetro </a:t>
            </a:r>
            <a:r>
              <a:rPr lang="pt-BR" dirty="0" err="1">
                <a:solidFill>
                  <a:srgbClr val="45869E"/>
                </a:solidFill>
              </a:rPr>
              <a:t>hFE</a:t>
            </a:r>
            <a:r>
              <a:rPr lang="pt-BR" dirty="0">
                <a:solidFill>
                  <a:srgbClr val="45869E"/>
                </a:solidFill>
              </a:rPr>
              <a:t> é conhecido como fator de ganho do transistor, explicando de uma forma rápida, se um transistor tem </a:t>
            </a:r>
            <a:r>
              <a:rPr lang="pt-BR" dirty="0" err="1">
                <a:solidFill>
                  <a:srgbClr val="45869E"/>
                </a:solidFill>
              </a:rPr>
              <a:t>hfe</a:t>
            </a:r>
            <a:r>
              <a:rPr lang="pt-BR" dirty="0">
                <a:solidFill>
                  <a:srgbClr val="45869E"/>
                </a:solidFill>
              </a:rPr>
              <a:t> de 100, isso significa (numa configuração emissor comum por exemplo) que a corrente de coletor dele será 100 vezes maior (teoricamente) que a corrente de base.</a:t>
            </a:r>
          </a:p>
          <a:p>
            <a:pPr algn="just"/>
            <a:endParaRPr lang="pt-BR" dirty="0">
              <a:solidFill>
                <a:srgbClr val="45869E"/>
              </a:solidFill>
            </a:endParaRPr>
          </a:p>
          <a:p>
            <a:pPr algn="just"/>
            <a:r>
              <a:rPr lang="pt-BR" dirty="0">
                <a:solidFill>
                  <a:srgbClr val="45869E"/>
                </a:solidFill>
              </a:rPr>
              <a:t>Ou seja se a corrente de base for 1 </a:t>
            </a:r>
            <a:r>
              <a:rPr lang="pt-BR" dirty="0" err="1">
                <a:solidFill>
                  <a:srgbClr val="45869E"/>
                </a:solidFill>
              </a:rPr>
              <a:t>mA</a:t>
            </a:r>
            <a:r>
              <a:rPr lang="pt-BR" dirty="0">
                <a:solidFill>
                  <a:srgbClr val="45869E"/>
                </a:solidFill>
              </a:rPr>
              <a:t>, a corrente de coletor será 100 </a:t>
            </a:r>
            <a:r>
              <a:rPr lang="pt-BR" dirty="0" err="1">
                <a:solidFill>
                  <a:srgbClr val="45869E"/>
                </a:solidFill>
              </a:rPr>
              <a:t>mA.</a:t>
            </a:r>
            <a:r>
              <a:rPr lang="pt-BR" dirty="0">
                <a:solidFill>
                  <a:srgbClr val="45869E"/>
                </a:solidFill>
              </a:rPr>
              <a:t> Na prática a corrente é limitada pelas características elétricas do componente, fonte de alimentação, etc.</a:t>
            </a:r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5798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Teste de </a:t>
            </a:r>
            <a:r>
              <a:rPr lang="pt-BR" sz="4000" b="1" dirty="0" err="1">
                <a:solidFill>
                  <a:srgbClr val="45869E"/>
                </a:solidFill>
              </a:rPr>
              <a:t>hFE</a:t>
            </a:r>
            <a:r>
              <a:rPr lang="pt-BR" sz="4000" b="1" dirty="0">
                <a:solidFill>
                  <a:srgbClr val="45869E"/>
                </a:solidFill>
              </a:rPr>
              <a:t> de Transistor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098076" y="2128122"/>
            <a:ext cx="10058399" cy="4023360"/>
          </a:xfrm>
        </p:spPr>
        <p:txBody>
          <a:bodyPr>
            <a:normAutofit/>
          </a:bodyPr>
          <a:lstStyle/>
          <a:p>
            <a:pPr algn="just"/>
            <a:r>
              <a:rPr lang="pt-BR" dirty="0">
                <a:solidFill>
                  <a:srgbClr val="45869E"/>
                </a:solidFill>
              </a:rPr>
              <a:t>Observar se o de transistor é do tipo NPN ou PNP, para colocar corretamente no multímetro.</a:t>
            </a:r>
          </a:p>
          <a:p>
            <a:pPr marL="0" indent="0" algn="just">
              <a:buNone/>
            </a:pPr>
            <a:endParaRPr lang="pt-BR" dirty="0">
              <a:solidFill>
                <a:srgbClr val="45869E"/>
              </a:solidFill>
            </a:endParaRPr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7620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096200" y="285120"/>
            <a:ext cx="10055880" cy="14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2"/>
          <p:cNvSpPr/>
          <p:nvPr/>
        </p:nvSpPr>
        <p:spPr>
          <a:xfrm>
            <a:off x="1096200" y="1844280"/>
            <a:ext cx="10055880" cy="40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1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0320" cy="68565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1400" cy="6856560"/>
          </a:xfrm>
          <a:prstGeom prst="rect">
            <a:avLst/>
          </a:prstGeom>
          <a:ln w="9360"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Corrente Elétrica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95" name="Imagem 94"/>
          <p:cNvPicPr/>
          <p:nvPr/>
        </p:nvPicPr>
        <p:blipFill>
          <a:blip r:embed="rId3"/>
          <a:stretch/>
        </p:blipFill>
        <p:spPr>
          <a:xfrm>
            <a:off x="1543680" y="3816000"/>
            <a:ext cx="9019440" cy="2447280"/>
          </a:xfrm>
          <a:prstGeom prst="rect">
            <a:avLst/>
          </a:prstGeom>
          <a:ln>
            <a:noFill/>
          </a:ln>
        </p:spPr>
      </p:pic>
      <p:sp>
        <p:nvSpPr>
          <p:cNvPr id="96" name="CustomShape 3"/>
          <p:cNvSpPr/>
          <p:nvPr/>
        </p:nvSpPr>
        <p:spPr>
          <a:xfrm>
            <a:off x="834480" y="2086920"/>
            <a:ext cx="10179360" cy="251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Movimento ordenado de cargas, causado por um campo elétrico;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A unidade no SI é C/s = A (Ampére) ;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1 A: A cada segundo 1 Coulomb passa pelo ramo;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3388680" y="1405800"/>
            <a:ext cx="4962600" cy="68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AC/DC ou CA/CC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1368000" y="2448000"/>
            <a:ext cx="9503280" cy="381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Tomadas</a:t>
            </a:r>
            <a:endParaRPr lang="pt-B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Icounter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99" name="Imagem 98"/>
          <p:cNvPicPr/>
          <p:nvPr/>
        </p:nvPicPr>
        <p:blipFill>
          <a:blip r:embed="rId2"/>
          <a:stretch/>
        </p:blipFill>
        <p:spPr>
          <a:xfrm>
            <a:off x="1872000" y="3600000"/>
            <a:ext cx="8260200" cy="2663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Energia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Capacidade de realizar uma ação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Potencial e cinética;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Conservação;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Potência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Taxa de transformação de energia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P = V x I;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A unidade no SI é J/s = W (Watts) ;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Fontes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Dispositivo ativo;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Teórico: Mantém valor fixo em seus terminais independente do que é alimentado;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Real: Possuem capacidades máximas de fornecimento, dependente da potência;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06" name="Imagem 105"/>
          <p:cNvPicPr/>
          <p:nvPr/>
        </p:nvPicPr>
        <p:blipFill>
          <a:blip r:embed="rId2"/>
          <a:stretch/>
        </p:blipFill>
        <p:spPr>
          <a:xfrm>
            <a:off x="2088000" y="4032000"/>
            <a:ext cx="1884600" cy="1884600"/>
          </a:xfrm>
          <a:prstGeom prst="rect">
            <a:avLst/>
          </a:prstGeom>
          <a:ln>
            <a:noFill/>
          </a:ln>
        </p:spPr>
      </p:pic>
      <p:pic>
        <p:nvPicPr>
          <p:cNvPr id="107" name="Imagem 106"/>
          <p:cNvPicPr/>
          <p:nvPr/>
        </p:nvPicPr>
        <p:blipFill>
          <a:blip r:embed="rId3"/>
          <a:stretch/>
        </p:blipFill>
        <p:spPr>
          <a:xfrm>
            <a:off x="8712000" y="3960000"/>
            <a:ext cx="2015280" cy="2015280"/>
          </a:xfrm>
          <a:prstGeom prst="rect">
            <a:avLst/>
          </a:prstGeom>
          <a:ln>
            <a:noFill/>
          </a:ln>
        </p:spPr>
      </p:pic>
      <p:pic>
        <p:nvPicPr>
          <p:cNvPr id="108" name="Imagem 107"/>
          <p:cNvPicPr/>
          <p:nvPr/>
        </p:nvPicPr>
        <p:blipFill>
          <a:blip r:embed="rId4"/>
          <a:stretch/>
        </p:blipFill>
        <p:spPr>
          <a:xfrm>
            <a:off x="5040000" y="4104000"/>
            <a:ext cx="1812600" cy="181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24163"/>
      </a:accent1>
      <a:accent2>
        <a:srgbClr val="1C6294"/>
      </a:accent2>
      <a:accent3>
        <a:srgbClr val="75B5E4"/>
      </a:accent3>
      <a:accent4>
        <a:srgbClr val="587186"/>
      </a:accent4>
      <a:accent5>
        <a:srgbClr val="95A9B9"/>
      </a:accent5>
      <a:accent6>
        <a:srgbClr val="27304E"/>
      </a:accent6>
      <a:hlink>
        <a:srgbClr val="487B78"/>
      </a:hlink>
      <a:folHlink>
        <a:srgbClr val="FCAE3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24163"/>
      </a:accent1>
      <a:accent2>
        <a:srgbClr val="1C6294"/>
      </a:accent2>
      <a:accent3>
        <a:srgbClr val="75B5E4"/>
      </a:accent3>
      <a:accent4>
        <a:srgbClr val="587186"/>
      </a:accent4>
      <a:accent5>
        <a:srgbClr val="95A9B9"/>
      </a:accent5>
      <a:accent6>
        <a:srgbClr val="27304E"/>
      </a:accent6>
      <a:hlink>
        <a:srgbClr val="487B78"/>
      </a:hlink>
      <a:folHlink>
        <a:srgbClr val="FCAE3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857</TotalTime>
  <Words>1829</Words>
  <Application>Microsoft Office PowerPoint</Application>
  <PresentationFormat>Personalizar</PresentationFormat>
  <Paragraphs>233</Paragraphs>
  <Slides>49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49</vt:i4>
      </vt:variant>
    </vt:vector>
  </HeadingPairs>
  <TitlesOfParts>
    <vt:vector size="59" baseType="lpstr">
      <vt:lpstr>Arial</vt:lpstr>
      <vt:lpstr>Arial (corpo)</vt:lpstr>
      <vt:lpstr>Calibri</vt:lpstr>
      <vt:lpstr>Calibri Light</vt:lpstr>
      <vt:lpstr>Cambria Math</vt:lpstr>
      <vt:lpstr>DejaVu Sans</vt:lpstr>
      <vt:lpstr>Symbol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Multímetro</vt:lpstr>
      <vt:lpstr>Multímetro</vt:lpstr>
      <vt:lpstr>Multímetro - Precisão</vt:lpstr>
      <vt:lpstr>Multímetro - Precisão</vt:lpstr>
      <vt:lpstr>Multímetro - Precisão</vt:lpstr>
      <vt:lpstr>Multímetro – Impedância de Entrada</vt:lpstr>
      <vt:lpstr>Multímetro – Escalas</vt:lpstr>
      <vt:lpstr>Voltímetro</vt:lpstr>
      <vt:lpstr>Voltímetro</vt:lpstr>
      <vt:lpstr>Amperímetro</vt:lpstr>
      <vt:lpstr>Amperímetro</vt:lpstr>
      <vt:lpstr>Ohmímetro</vt:lpstr>
      <vt:lpstr>Ohmímetro</vt:lpstr>
      <vt:lpstr>Capacímetro</vt:lpstr>
      <vt:lpstr>Teste do diodo</vt:lpstr>
      <vt:lpstr>Teste do diodo</vt:lpstr>
      <vt:lpstr>Teste do diodo</vt:lpstr>
      <vt:lpstr>Teste de continuidade</vt:lpstr>
      <vt:lpstr>Teste de Temperatura</vt:lpstr>
      <vt:lpstr>Teste de Temperatura</vt:lpstr>
      <vt:lpstr>Frequencímetro</vt:lpstr>
      <vt:lpstr>Teste de hFE de Transistor</vt:lpstr>
      <vt:lpstr>Teste de hFE de Transistor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Usuário do Windows</dc:creator>
  <dc:description/>
  <cp:lastModifiedBy>Luiz</cp:lastModifiedBy>
  <cp:revision>121</cp:revision>
  <dcterms:created xsi:type="dcterms:W3CDTF">2018-07-31T01:18:42Z</dcterms:created>
  <dcterms:modified xsi:type="dcterms:W3CDTF">2018-09-26T17:38:17Z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45</vt:i4>
  </property>
</Properties>
</file>